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6" r:id="rId4"/>
    <p:sldId id="261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u6OVJt4UAPeQhA52hhxBfwPW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a-bb144e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綠色餐廳-不主動提供一次性用品、優先使用國產食材、提供餐點分量調整服務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影片:我家不見了</a:t>
            </a: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自行計算自己學校每學年度的廚餘量</a:t>
            </a:r>
            <a:endParaRPr/>
          </a:p>
        </p:txBody>
      </p:sp>
      <p:sp>
        <p:nvSpPr>
          <p:cNvPr id="337" name="Google Shape;33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根據 FAO 公布的</a:t>
            </a:r>
            <a:r>
              <a:rPr lang="zh-TW" u="sng">
                <a:solidFill>
                  <a:schemeClr val="hlink"/>
                </a:solidFill>
                <a:hlinkClick r:id="rId3"/>
              </a:rPr>
              <a:t>數據</a:t>
            </a:r>
            <a:r>
              <a:rPr lang="zh-TW"/>
              <a:t>顯示，</a:t>
            </a:r>
            <a:r>
              <a:rPr lang="zh-TW" b="1"/>
              <a:t>如果糧食損失和浪費是一個國家，每年的碳排放量將高達 44 億噸</a:t>
            </a:r>
            <a:r>
              <a:rPr lang="zh-TW"/>
              <a:t>，它將成為僅次於中國（107 億噸）和美國（58 億噸）的第三大溫室氣體排放國，超越工業大國印度和俄羅斯。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/>
              <a:t>每噸廚餘垃圾經過掩埋處理，會產生二氧化碳 221.35 公斤，甲烷 14.7 公斤。</a:t>
            </a:r>
            <a:r>
              <a:rPr lang="zh-TW" b="1"/>
              <a:t>垃圾掩埋場也是全球第 3 大人為甲烷排放來源</a:t>
            </a:r>
            <a:r>
              <a:rPr lang="zh-TW"/>
              <a:t>，僅次於牲畜排泄物、石油與天然氣。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/>
              <a:t>廚餘焚燒還會產生二氧化硫（SO2）、氮氧化物（NOx）、戴奧辛（Dioxin）等有毒氣體及空污排放，掩埋處理則容易產生惡臭氣體及污水，污染周邊環境，對人體和地球造成傷害。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全民綠生活1231   https://www.youtube.com/watch?v=WIg45Tx1Cq4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zh-TW"/>
              <a:t>我的一日‘綠生活   https://www.youtube.com/watch?v=xeY26veKzIo</a:t>
            </a:r>
            <a:endParaRPr/>
          </a:p>
        </p:txBody>
      </p:sp>
      <p:sp>
        <p:nvSpPr>
          <p:cNvPr id="373" name="Google Shape;37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影片:我家不見了</a:t>
            </a: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58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【當荒謬大師遇上環保大師 買碳標籤產品就對了】  https://www.youtube.com/watch?v=THwBOM_TKmQ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9986;&#22320;&#21040;&#39184;&#26700;&#23416;&#26657;&#21320;&#39184;&#39135;&#26448;&#25945;&#32946;&#24433;&#29255;EP1_&#23436;&#25104;&#27284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rotWithShape="1">
            <a:blip r:embed="rId4">
              <a:alphaModFix amt="8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l="26472" t="6493" r="26690" b="69466"/>
          <a:stretch/>
        </p:blipFill>
        <p:spPr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"/>
          <p:cNvGrpSpPr/>
          <p:nvPr/>
        </p:nvGrpSpPr>
        <p:grpSpPr>
          <a:xfrm>
            <a:off x="6575425" y="3959224"/>
            <a:ext cx="4359275" cy="715288"/>
            <a:chOff x="6641940" y="4174419"/>
            <a:chExt cx="3907437" cy="641129"/>
          </a:xfrm>
        </p:grpSpPr>
        <p:sp>
          <p:nvSpPr>
            <p:cNvPr id="102" name="Google Shape;102;p1"/>
            <p:cNvSpPr txBox="1"/>
            <p:nvPr/>
          </p:nvSpPr>
          <p:spPr>
            <a:xfrm>
              <a:off x="6641940" y="4174419"/>
              <a:ext cx="3487861" cy="275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日期:11</a:t>
              </a:r>
              <a:r>
                <a:rPr lang="en-US" alt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年1</a:t>
              </a:r>
              <a:r>
                <a:rPr lang="en-US" alt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月</a:t>
              </a:r>
              <a:r>
                <a:rPr lang="en-US" alt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日</a:t>
              </a: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8667525" y="4539680"/>
              <a:ext cx="1881852" cy="275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營養師 ：</a:t>
              </a:r>
              <a:r>
                <a:rPr lang="zh-TW" altLang="en-US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周幸玉</a:t>
              </a:r>
              <a:endParaRPr dirty="0"/>
            </a:p>
          </p:txBody>
        </p:sp>
      </p:grpSp>
      <p:pic>
        <p:nvPicPr>
          <p:cNvPr id="104" name="Google Shape;10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4">
            <a:alphaModFix/>
          </a:blip>
          <a:srcRect l="65436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14">
            <a:alphaModFix/>
          </a:blip>
          <a:srcRect l="65436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14">
            <a:alphaModFix/>
          </a:blip>
          <a:srcRect l="65436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5653611" y="1978919"/>
            <a:ext cx="4323502" cy="140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健康蔬適圈</a:t>
            </a:r>
            <a:b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惜食才有食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食品上的碳足跡</a:t>
            </a:r>
            <a:endParaRPr/>
          </a:p>
        </p:txBody>
      </p:sp>
      <p:pic>
        <p:nvPicPr>
          <p:cNvPr id="232" name="Google Shape;232;p13" descr="有碳足跡標章的產品- gardunytand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10231"/>
            <a:ext cx="2601568" cy="346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 descr="科學少年"/>
          <p:cNvPicPr preferRelativeResize="0"/>
          <p:nvPr/>
        </p:nvPicPr>
        <p:blipFill rotWithShape="1">
          <a:blip r:embed="rId4">
            <a:alphaModFix/>
          </a:blip>
          <a:srcRect l="23062" r="20072"/>
          <a:stretch/>
        </p:blipFill>
        <p:spPr>
          <a:xfrm>
            <a:off x="3997158" y="1910231"/>
            <a:ext cx="2881097" cy="37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 descr="ESG大步走全民All In／消費者跟得上嗎？(二) - 新聞- Rti 中央廣播電臺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435645" y="2479067"/>
            <a:ext cx="3003973" cy="1689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5">
            <a:alphaModFix/>
          </a:blip>
          <a:srcRect r="52892" b="58246"/>
          <a:stretch/>
        </p:blipFill>
        <p:spPr>
          <a:xfrm>
            <a:off x="1414839" y="886023"/>
            <a:ext cx="6846887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1805553" y="2276474"/>
            <a:ext cx="45022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健康『蔬適圈』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15" descr="image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724025"/>
            <a:ext cx="8902700" cy="48847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健康『蔬適圈』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6" name="Google Shape;256;p16"/>
          <p:cNvSpPr txBox="1">
            <a:spLocks noGrp="1"/>
          </p:cNvSpPr>
          <p:nvPr>
            <p:ph type="body" idx="1"/>
          </p:nvPr>
        </p:nvSpPr>
        <p:spPr>
          <a:xfrm>
            <a:off x="637674" y="1746836"/>
            <a:ext cx="499310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1天1蔬食就可以減少0.8公斤的碳排放；1年可以減少200公斤的碳排量。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優先選用在地、當季食材的天然食材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全食物飲食:天然完整、未經加工的食物，獲得全部營養並增加各種膳食纖維的攝取量。蔬果、糙米、豆類、堅果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選擇綠色餐廳或蔬食餐廳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57" name="Google Shape;257;p16" descr="素食怎麼吃才均衡？鐵質、鈣質、蛋白質要補足營養師教你聰明吃素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137" y="1690688"/>
            <a:ext cx="6096000" cy="472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 descr="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4" y="2205038"/>
            <a:ext cx="4097337" cy="42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吃蔬食真的好健康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17"/>
          <p:cNvGrpSpPr/>
          <p:nvPr/>
        </p:nvGrpSpPr>
        <p:grpSpPr>
          <a:xfrm>
            <a:off x="5879976" y="2378866"/>
            <a:ext cx="3808805" cy="3860011"/>
            <a:chOff x="0" y="101994"/>
            <a:chExt cx="3808805" cy="3860011"/>
          </a:xfrm>
        </p:grpSpPr>
        <p:sp>
          <p:nvSpPr>
            <p:cNvPr id="265" name="Google Shape;265;p17"/>
            <p:cNvSpPr/>
            <p:nvPr/>
          </p:nvSpPr>
          <p:spPr>
            <a:xfrm>
              <a:off x="0" y="308634"/>
              <a:ext cx="3775710" cy="379623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216024" y="101994"/>
              <a:ext cx="3024336" cy="4132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 txBox="1"/>
            <p:nvPr/>
          </p:nvSpPr>
          <p:spPr>
            <a:xfrm>
              <a:off x="236199" y="122169"/>
              <a:ext cx="2983986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zh-TW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維生素</a:t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0" y="970497"/>
              <a:ext cx="3775710" cy="379623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216024" y="763857"/>
              <a:ext cx="3024336" cy="4132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 txBox="1"/>
            <p:nvPr/>
          </p:nvSpPr>
          <p:spPr>
            <a:xfrm>
              <a:off x="236199" y="784032"/>
              <a:ext cx="2983986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zh-TW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礦物質</a:t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0" y="1632361"/>
              <a:ext cx="3775710" cy="379623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216024" y="1425721"/>
              <a:ext cx="3024336" cy="4132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 txBox="1"/>
            <p:nvPr/>
          </p:nvSpPr>
          <p:spPr>
            <a:xfrm>
              <a:off x="236199" y="1445896"/>
              <a:ext cx="2983986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zh-TW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花青素</a:t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0" y="2294224"/>
              <a:ext cx="3775710" cy="379623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16024" y="2087584"/>
              <a:ext cx="3024336" cy="4132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236199" y="2107759"/>
              <a:ext cx="2983986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zh-TW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類胡蘿蔔素</a:t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0" y="2956088"/>
              <a:ext cx="3775710" cy="379623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16024" y="2749448"/>
              <a:ext cx="3024336" cy="4132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 txBox="1"/>
            <p:nvPr/>
          </p:nvSpPr>
          <p:spPr>
            <a:xfrm>
              <a:off x="236199" y="2769623"/>
              <a:ext cx="2983986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zh-TW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茄紅素</a:t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0" y="3617951"/>
              <a:ext cx="3808805" cy="344054"/>
            </a:xfrm>
            <a:prstGeom prst="rect">
              <a:avLst/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16024" y="3411311"/>
              <a:ext cx="3024336" cy="4132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236199" y="3431486"/>
              <a:ext cx="2983986" cy="372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0" rIns="114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zh-TW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纖維素</a:t>
              </a:r>
              <a:endParaRPr/>
            </a:p>
          </p:txBody>
        </p:sp>
      </p:grpSp>
    </p:spTree>
  </p:cSld>
  <p:clrMapOvr>
    <a:masterClrMapping/>
  </p:clrMapOvr>
  <p:transition spd="slow" advClick="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8" descr="3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2492376"/>
            <a:ext cx="6842125" cy="43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/>
          <p:nvPr/>
        </p:nvSpPr>
        <p:spPr>
          <a:xfrm>
            <a:off x="7896200" y="2924944"/>
            <a:ext cx="2520280" cy="1584176"/>
          </a:xfrm>
          <a:prstGeom prst="wedgeEllipseCallout">
            <a:avLst>
              <a:gd name="adj1" fmla="val -10588"/>
              <a:gd name="adj2" fmla="val 15827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預防肥胖</a:t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8760297" y="1412776"/>
            <a:ext cx="1512887" cy="1295400"/>
          </a:xfrm>
          <a:prstGeom prst="wedgeEllipseCallout">
            <a:avLst>
              <a:gd name="adj1" fmla="val 4710"/>
              <a:gd name="adj2" fmla="val 11414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防癌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8112224" y="4653136"/>
            <a:ext cx="2305050" cy="1944688"/>
          </a:xfrm>
          <a:prstGeom prst="wedgeEllipseCallout">
            <a:avLst>
              <a:gd name="adj1" fmla="val 14745"/>
              <a:gd name="adj2" fmla="val -13724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增強</a:t>
            </a:r>
            <a:endParaRPr sz="3000" b="1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免疫力</a:t>
            </a:r>
            <a:endParaRPr sz="3000" b="1" i="0" u="none" strike="noStrike" cap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6528049" y="1412776"/>
            <a:ext cx="1944687" cy="1655762"/>
          </a:xfrm>
          <a:prstGeom prst="wedgeEllipseCallout">
            <a:avLst>
              <a:gd name="adj1" fmla="val -11913"/>
              <a:gd name="adj2" fmla="val 46317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預防</a:t>
            </a:r>
            <a:endParaRPr sz="3000" b="1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便秘</a:t>
            </a:r>
            <a:endParaRPr sz="3000" b="1" i="0" u="none" strike="noStrike" cap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5087939" y="2997201"/>
            <a:ext cx="2016125" cy="1439863"/>
          </a:xfrm>
          <a:prstGeom prst="wedgeEllipseCallout">
            <a:avLst>
              <a:gd name="adj1" fmla="val -3318"/>
              <a:gd name="adj2" fmla="val 30754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預防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高血壓</a:t>
            </a:r>
            <a:endParaRPr sz="3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多吃蔬食益處多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想吃肉，怎麼辦??</a:t>
            </a:r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923" y="2268537"/>
            <a:ext cx="3385290" cy="315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266"/>
          <a:stretch/>
        </p:blipFill>
        <p:spPr>
          <a:xfrm>
            <a:off x="6147024" y="1027906"/>
            <a:ext cx="6041296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肉類選擇順序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230048" y="1685821"/>
            <a:ext cx="4853609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800" y="1377704"/>
            <a:ext cx="2175530" cy="1559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20"/>
          <p:cNvCxnSpPr/>
          <p:nvPr/>
        </p:nvCxnSpPr>
        <p:spPr>
          <a:xfrm>
            <a:off x="931232" y="3543970"/>
            <a:ext cx="1141013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0" name="Google Shape;310;p20" descr="Pin on ㄜㄜ"/>
          <p:cNvPicPr preferRelativeResize="0"/>
          <p:nvPr/>
        </p:nvPicPr>
        <p:blipFill rotWithShape="1">
          <a:blip r:embed="rId5">
            <a:alphaModFix/>
          </a:blip>
          <a:srcRect t="29619" b="30003"/>
          <a:stretch/>
        </p:blipFill>
        <p:spPr>
          <a:xfrm>
            <a:off x="2679641" y="1793032"/>
            <a:ext cx="2414264" cy="97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5577" y="3011384"/>
            <a:ext cx="1640866" cy="1161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0"/>
          <p:cNvCxnSpPr/>
          <p:nvPr/>
        </p:nvCxnSpPr>
        <p:spPr>
          <a:xfrm>
            <a:off x="931231" y="4869187"/>
            <a:ext cx="1141013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3" name="Google Shape;313;p20" descr="黑白卡通羊图片大全,黑白卡通羊设计素材,黑白卡通羊模板下载,黑白卡通羊图库_昵图网soso.nipic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3499" y="4242297"/>
            <a:ext cx="1314451" cy="1243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20"/>
          <p:cNvCxnSpPr/>
          <p:nvPr/>
        </p:nvCxnSpPr>
        <p:spPr>
          <a:xfrm>
            <a:off x="931230" y="6184466"/>
            <a:ext cx="1141013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5" name="Google Shape;315;p20" descr="卡通手绘免抠牛素材图片免费下载_PNG素材_编号158i86dr5_图精灵"/>
          <p:cNvPicPr preferRelativeResize="0"/>
          <p:nvPr/>
        </p:nvPicPr>
        <p:blipFill rotWithShape="1">
          <a:blip r:embed="rId8">
            <a:alphaModFix/>
          </a:blip>
          <a:srcRect l="8792" t="20015" r="9307" b="20015"/>
          <a:stretch/>
        </p:blipFill>
        <p:spPr>
          <a:xfrm>
            <a:off x="2205577" y="5612654"/>
            <a:ext cx="1697642" cy="124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 rotWithShape="1">
          <a:blip r:embed="rId5">
            <a:alphaModFix/>
          </a:blip>
          <a:srcRect r="52892" b="58246"/>
          <a:stretch/>
        </p:blipFill>
        <p:spPr>
          <a:xfrm>
            <a:off x="1414839" y="886023"/>
            <a:ext cx="6846887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2034516" y="2276474"/>
            <a:ext cx="45022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惜食才有食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/>
          <p:nvPr/>
        </p:nvSpPr>
        <p:spPr>
          <a:xfrm>
            <a:off x="404064" y="1331001"/>
            <a:ext cx="755687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全台灣的食物浪費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每年造成</a:t>
            </a:r>
            <a:r>
              <a:rPr lang="zh-TW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59萬公噸</a:t>
            </a: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廚餘</a:t>
            </a:r>
            <a:endParaRPr/>
          </a:p>
        </p:txBody>
      </p:sp>
      <p:sp>
        <p:nvSpPr>
          <p:cNvPr id="330" name="Google Shape;330;p22"/>
          <p:cNvSpPr txBox="1"/>
          <p:nvPr/>
        </p:nvSpPr>
        <p:spPr>
          <a:xfrm>
            <a:off x="3816728" y="3495674"/>
            <a:ext cx="108395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2" descr="沒國際觀光客台北101去年獲利砍半| 好房網News"/>
          <p:cNvPicPr preferRelativeResize="0"/>
          <p:nvPr/>
        </p:nvPicPr>
        <p:blipFill rotWithShape="1">
          <a:blip r:embed="rId3">
            <a:alphaModFix/>
          </a:blip>
          <a:srcRect l="18473" r="34823"/>
          <a:stretch/>
        </p:blipFill>
        <p:spPr>
          <a:xfrm>
            <a:off x="9639300" y="410707"/>
            <a:ext cx="159258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2"/>
          <p:cNvSpPr txBox="1"/>
          <p:nvPr/>
        </p:nvSpPr>
        <p:spPr>
          <a:xfrm>
            <a:off x="5153835" y="3772673"/>
            <a:ext cx="40655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13500座</a:t>
            </a:r>
            <a:endParaRPr/>
          </a:p>
        </p:txBody>
      </p:sp>
      <p:sp>
        <p:nvSpPr>
          <p:cNvPr id="333" name="Google Shape;333;p22"/>
          <p:cNvSpPr txBox="1"/>
          <p:nvPr/>
        </p:nvSpPr>
        <p:spPr>
          <a:xfrm>
            <a:off x="8549640" y="6488668"/>
            <a:ext cx="34852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資料來源:2018年環保署統計資料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從產地到餐桌</a:t>
            </a:r>
            <a:r>
              <a:rPr lang="en-US" altLang="zh-TW" dirty="0"/>
              <a:t>-</a:t>
            </a:r>
            <a:r>
              <a:rPr lang="zh-TW" altLang="en-US" dirty="0"/>
              <a:t>學校午餐蔬菜篇</a:t>
            </a:r>
            <a:endParaRPr dirty="0"/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4510" t="15043" r="36532" b="22859"/>
          <a:stretch/>
        </p:blipFill>
        <p:spPr>
          <a:xfrm>
            <a:off x="1927482" y="1495750"/>
            <a:ext cx="8337036" cy="49393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/>
          <p:nvPr/>
        </p:nvSpPr>
        <p:spPr>
          <a:xfrm>
            <a:off x="664367" y="801176"/>
            <a:ext cx="9242444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我的學校呢??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每學年度造成</a:t>
            </a:r>
            <a:r>
              <a:rPr lang="en-US" altLang="zh-TW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80000</a:t>
            </a:r>
            <a:r>
              <a:rPr lang="zh-TW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公斤</a:t>
            </a:r>
            <a:endParaRPr lang="en-US" altLang="zh-TW" sz="4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FF0000"/>
                </a:solidFill>
              </a:rPr>
              <a:t>   </a:t>
            </a:r>
            <a:r>
              <a:rPr lang="zh-TW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廚餘</a:t>
            </a:r>
            <a:endParaRPr dirty="0"/>
          </a:p>
        </p:txBody>
      </p:sp>
      <p:sp>
        <p:nvSpPr>
          <p:cNvPr id="340" name="Google Shape;340;p23"/>
          <p:cNvSpPr txBox="1"/>
          <p:nvPr/>
        </p:nvSpPr>
        <p:spPr>
          <a:xfrm>
            <a:off x="1728212" y="4191371"/>
            <a:ext cx="526571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zh-TW" altLang="en-US" sz="1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altLang="en-US" sz="1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萬</a:t>
            </a:r>
            <a:endParaRPr sz="1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6176404" y="4499127"/>
            <a:ext cx="12121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個</a:t>
            </a:r>
            <a:endParaRPr dirty="0"/>
          </a:p>
        </p:txBody>
      </p:sp>
      <p:sp>
        <p:nvSpPr>
          <p:cNvPr id="342" name="Google Shape;342;p23"/>
          <p:cNvSpPr txBox="1"/>
          <p:nvPr/>
        </p:nvSpPr>
        <p:spPr>
          <a:xfrm>
            <a:off x="5464139" y="6506962"/>
            <a:ext cx="6604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資料來源:1</a:t>
            </a:r>
            <a:r>
              <a:rPr lang="en-US" alt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學年度~11</a:t>
            </a:r>
            <a:r>
              <a:rPr lang="en-US" alt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學年度新竹市學校午餐廚餘統計資料</a:t>
            </a:r>
            <a:endParaRPr dirty="0"/>
          </a:p>
        </p:txBody>
      </p:sp>
      <p:pic>
        <p:nvPicPr>
          <p:cNvPr id="343" name="Google Shape;343;p23" descr="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0607" y="2528185"/>
            <a:ext cx="4752409" cy="3169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3"/>
          <p:cNvSpPr txBox="1"/>
          <p:nvPr/>
        </p:nvSpPr>
        <p:spPr>
          <a:xfrm>
            <a:off x="1" y="6488668"/>
            <a:ext cx="26132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台鐵排骨便當約475公克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食物浪費後：廚餘廢棄物與溫室氣體排放</a:t>
            </a:r>
            <a:endParaRPr/>
          </a:p>
        </p:txBody>
      </p:sp>
      <p:pic>
        <p:nvPicPr>
          <p:cNvPr id="351" name="Google Shape;351;p24" descr="推動第三次垃圾革命台北市規劃首座廚餘生質能廠| 環境資訊中心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491" y="1392425"/>
            <a:ext cx="3571749" cy="278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4" descr="花蓮垃圾掩埋場坡坍塌垃圾入海｜ 公視新聞網PN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1929" y="1323248"/>
            <a:ext cx="5260783" cy="29591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24"/>
          <p:cNvCxnSpPr/>
          <p:nvPr/>
        </p:nvCxnSpPr>
        <p:spPr>
          <a:xfrm>
            <a:off x="3825240" y="2600481"/>
            <a:ext cx="2746689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4" name="Google Shape;354;p24"/>
          <p:cNvSpPr/>
          <p:nvPr/>
        </p:nvSpPr>
        <p:spPr>
          <a:xfrm>
            <a:off x="2758440" y="2679348"/>
            <a:ext cx="4564380" cy="4013041"/>
          </a:xfrm>
          <a:prstGeom prst="upArrowCallout">
            <a:avLst>
              <a:gd name="adj1" fmla="val 10788"/>
              <a:gd name="adj2" fmla="val 11532"/>
              <a:gd name="adj3" fmla="val 17894"/>
              <a:gd name="adj4" fmla="val 56629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每公噸廚餘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二氧化碳</a:t>
            </a:r>
            <a:r>
              <a:rPr lang="zh-TW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221</a:t>
            </a: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公斤</a:t>
            </a:r>
            <a:b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甲烷</a:t>
            </a:r>
            <a:r>
              <a:rPr lang="zh-TW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14.7</a:t>
            </a: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公斤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二氧化硫（SO2）、氮氧化物（NOx）、戴奧辛（Dioxin）等有毒氣體</a:t>
            </a:r>
            <a:endParaRPr/>
          </a:p>
        </p:txBody>
      </p:sp>
    </p:spTree>
  </p:cSld>
  <p:clrMapOvr>
    <a:masterClrMapping/>
  </p:clrMapOvr>
  <p:transition spd="slow" advClick="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惜食-用餐篇</a:t>
            </a:r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4260574" cy="415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點餐或拿取菜餚前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：了解自己的食量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，適度點取餐點和份量，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別因過度點餐造成荷包失血和浪費食物。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用餐時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：盡量吃完不要有剩食；吃不完的打包回家。</a:t>
            </a:r>
            <a:endParaRPr/>
          </a:p>
        </p:txBody>
      </p:sp>
      <p:pic>
        <p:nvPicPr>
          <p:cNvPr id="361" name="Google Shape;361;p25" descr="台北、新北21間超人氣buffet吃到飽餐廳推薦，各式異國料理一次囊括！ | Vogue Taiw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722" y="3687417"/>
            <a:ext cx="4760278" cy="317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5" descr="餐廳飯店新「限溫令」 用餐時段限溫23度！違者最高罰10萬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383" y="590446"/>
            <a:ext cx="4653919" cy="309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520148" y="1464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惜食-採買篇</a:t>
            </a:r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520148" y="1271587"/>
            <a:ext cx="6288157" cy="537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購物前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：先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檢查家裡庫存，考慮預算，列出採買清單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，別因過度購物造成荷包失血和浪費食物。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購物時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購買剛好分量不囤貨、脫離「外貌協會」不嫌棄醜蔬果。檢查保存期限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。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避免過度包裝。購買在地食材。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購物後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依照包裝上的儲存說明存放食物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，或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利用冷凍延長保存期限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平時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保持冰箱清潔與衛生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，能夠有效維持食物的新鮮度與食用效期；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記錄自己扔掉的食物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，幫助思考自己的飲食習慣，為下一次購物做更好的規劃。</a:t>
            </a: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做好廚餘垃圾分類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，減少後端處理壓力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69" name="Google Shape;369;p26" descr="選購食物時如何做到營養健康？記住這幾點就夠了！ - 每日頭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190" y="2195926"/>
            <a:ext cx="4989109" cy="333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374651" y="4247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我還可以這樣做…</a:t>
            </a:r>
            <a:endParaRPr sz="6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6" name="Google Shape;376;p27" descr="對抗氣候變遷：生活中可以做到的9 個節能減碳方法- Greenpeace 綠色和平| 臺灣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9550" y="0"/>
            <a:ext cx="5632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983" y="4539069"/>
            <a:ext cx="63722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9"/>
          <p:cNvSpPr txBox="1"/>
          <p:nvPr/>
        </p:nvSpPr>
        <p:spPr>
          <a:xfrm>
            <a:off x="2420898" y="2555808"/>
            <a:ext cx="55260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謝謝聆聽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29"/>
          <p:cNvGrpSpPr/>
          <p:nvPr/>
        </p:nvGrpSpPr>
        <p:grpSpPr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400" name="Google Shape;400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2" name="Google Shape;402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9"/>
          <p:cNvPicPr preferRelativeResize="0"/>
          <p:nvPr/>
        </p:nvPicPr>
        <p:blipFill rotWithShape="1">
          <a:blip r:embed="rId11">
            <a:alphaModFix/>
          </a:blip>
          <a:srcRect l="65436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9"/>
          <p:cNvPicPr preferRelativeResize="0"/>
          <p:nvPr/>
        </p:nvPicPr>
        <p:blipFill rotWithShape="1">
          <a:blip r:embed="rId11">
            <a:alphaModFix/>
          </a:blip>
          <a:srcRect l="65436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9"/>
          <p:cNvPicPr preferRelativeResize="0"/>
          <p:nvPr/>
        </p:nvPicPr>
        <p:blipFill rotWithShape="1">
          <a:blip r:embed="rId11">
            <a:alphaModFix/>
          </a:blip>
          <a:srcRect l="65436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/>
          <p:cNvPicPr preferRelativeResize="0"/>
          <p:nvPr/>
        </p:nvPicPr>
        <p:blipFill rotWithShape="1">
          <a:blip r:embed="rId11">
            <a:alphaModFix/>
          </a:blip>
          <a:srcRect l="65436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從產地到餐桌</a:t>
            </a:r>
            <a:r>
              <a:rPr lang="en-US" altLang="zh-TW" dirty="0"/>
              <a:t>-</a:t>
            </a:r>
            <a:r>
              <a:rPr lang="zh-TW" altLang="en-US" dirty="0"/>
              <a:t>學校午餐水產類</a:t>
            </a:r>
            <a:endParaRPr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375" t="15185" r="35833" b="23086"/>
          <a:stretch/>
        </p:blipFill>
        <p:spPr>
          <a:xfrm>
            <a:off x="1911521" y="1500443"/>
            <a:ext cx="8509343" cy="49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6036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49876" y="2333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 dirty="0"/>
              <a:t>地球正面臨</a:t>
            </a:r>
            <a:r>
              <a:rPr lang="zh-TW" altLang="en-US" sz="4200" dirty="0"/>
              <a:t>全球暖化</a:t>
            </a:r>
            <a:r>
              <a:rPr lang="zh-TW" sz="4200" dirty="0"/>
              <a:t>危機</a:t>
            </a:r>
            <a:endParaRPr dirty="0"/>
          </a:p>
        </p:txBody>
      </p:sp>
      <p:pic>
        <p:nvPicPr>
          <p:cNvPr id="164" name="Google Shape;164;p5" descr="244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388" y="2292350"/>
            <a:ext cx="3432175" cy="34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descr="thCAP7KW3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013" y="1500188"/>
            <a:ext cx="2881312" cy="26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 descr="thCAD8X34F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9325" y="4151313"/>
            <a:ext cx="2892425" cy="2408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5"/>
          <p:cNvCxnSpPr/>
          <p:nvPr/>
        </p:nvCxnSpPr>
        <p:spPr>
          <a:xfrm rot="10800000" flipH="1">
            <a:off x="5245100" y="2632075"/>
            <a:ext cx="2009775" cy="1411288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8" name="Google Shape;168;p5"/>
          <p:cNvCxnSpPr/>
          <p:nvPr/>
        </p:nvCxnSpPr>
        <p:spPr>
          <a:xfrm>
            <a:off x="5278438" y="4059238"/>
            <a:ext cx="1936750" cy="137795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/>
              <a:t>美國《科學》雜誌發表研究顯示，全球食物生產體系產生約 137 億噸二氧化碳當量（CO 2 eq）的溫室氣體，</a:t>
            </a:r>
            <a:r>
              <a:rPr lang="zh-TW" b="1"/>
              <a:t>佔全球人為溫室氣體排放量的 26% </a:t>
            </a:r>
            <a:r>
              <a:rPr lang="zh-TW"/>
              <a:t>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/>
              <a:t>在人為溫室氣體排放中，飼養牲畜就佔了 14.5%。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1" name="Google Shape;181;p7" descr="響應國際素食日一切從低碳飲食做起- 第「綠」頻道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416" y="3627522"/>
            <a:ext cx="5695848" cy="254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碳排量</a:t>
            </a:r>
            <a:endParaRPr/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485273" y="1785520"/>
            <a:ext cx="11137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從原料取得→經過工廠製造→配送銷售→消費者使用→到最後廢棄回收等生命週期各階段所產生的溫室氣體，經過換算成二氧化碳當量(kgCO</a:t>
            </a:r>
            <a:r>
              <a:rPr lang="zh-TW" baseline="-25000">
                <a:latin typeface="DFKai-SB"/>
                <a:ea typeface="DFKai-SB"/>
                <a:cs typeface="DFKai-SB"/>
                <a:sym typeface="DFKai-SB"/>
              </a:rPr>
              <a:t>2e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 )的總和。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碳排量之王：牛肉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中度碳排量食物：魚、家禽、豬肉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低碳之選：水果、蔬菜、穀物、堅果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植物食材中的高碳異類：咖啡、巧克力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05" name="Google Shape;205;p10" descr="地球暖化大作戰! 「淨零碳排」將是一帖良方- i創科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1695" y="3049757"/>
            <a:ext cx="4660809" cy="308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/>
              <a:t>食物里程數</a:t>
            </a:r>
            <a:endParaRPr sz="4200"/>
          </a:p>
        </p:txBody>
      </p:sp>
      <p:sp>
        <p:nvSpPr>
          <p:cNvPr id="194" name="Google Shape;194;p9"/>
          <p:cNvSpPr/>
          <p:nvPr/>
        </p:nvSpPr>
        <p:spPr>
          <a:xfrm>
            <a:off x="192088" y="2535238"/>
            <a:ext cx="494188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食物從農場到消費者手中所運送的距離，就是「食物里程數」。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9" descr="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7763" y="2098675"/>
            <a:ext cx="7008812" cy="40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 descr="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2625" y="3041650"/>
            <a:ext cx="1928813" cy="133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 descr="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4613" y="2924175"/>
            <a:ext cx="1379537" cy="136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1" descr="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9350" y="0"/>
            <a:ext cx="982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/>
          <p:nvPr/>
        </p:nvSpPr>
        <p:spPr>
          <a:xfrm>
            <a:off x="3754438" y="4783138"/>
            <a:ext cx="398462" cy="317500"/>
          </a:xfrm>
          <a:custGeom>
            <a:avLst/>
            <a:gdLst/>
            <a:ahLst/>
            <a:cxnLst/>
            <a:rect l="l" t="t" r="r" b="b"/>
            <a:pathLst>
              <a:path w="978569" h="328863" extrusionOk="0">
                <a:moveTo>
                  <a:pt x="0" y="328863"/>
                </a:moveTo>
                <a:cubicBezTo>
                  <a:pt x="143042" y="188494"/>
                  <a:pt x="286084" y="48126"/>
                  <a:pt x="449179" y="24063"/>
                </a:cubicBezTo>
                <a:cubicBezTo>
                  <a:pt x="612274" y="0"/>
                  <a:pt x="795421" y="92242"/>
                  <a:pt x="978569" y="1844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1" descr="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6663" y="1797050"/>
            <a:ext cx="2886075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/>
          <p:nvPr/>
        </p:nvSpPr>
        <p:spPr>
          <a:xfrm>
            <a:off x="4043363" y="4973638"/>
            <a:ext cx="325437" cy="576262"/>
          </a:xfrm>
          <a:custGeom>
            <a:avLst/>
            <a:gdLst/>
            <a:ahLst/>
            <a:cxnLst/>
            <a:rect l="l" t="t" r="r" b="b"/>
            <a:pathLst>
              <a:path w="278062" h="556126" extrusionOk="0">
                <a:moveTo>
                  <a:pt x="0" y="556126"/>
                </a:moveTo>
                <a:cubicBezTo>
                  <a:pt x="117642" y="470568"/>
                  <a:pt x="235284" y="385011"/>
                  <a:pt x="256673" y="299453"/>
                </a:cubicBezTo>
                <a:cubicBezTo>
                  <a:pt x="278062" y="213895"/>
                  <a:pt x="152399" y="85558"/>
                  <a:pt x="128336" y="42779"/>
                </a:cubicBezTo>
                <a:cubicBezTo>
                  <a:pt x="104273" y="0"/>
                  <a:pt x="108283" y="21389"/>
                  <a:pt x="112294" y="4277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1" descr="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7613" y="1779588"/>
            <a:ext cx="2900362" cy="1062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/>
          <p:nvPr/>
        </p:nvSpPr>
        <p:spPr>
          <a:xfrm>
            <a:off x="4200525" y="4972050"/>
            <a:ext cx="693738" cy="985838"/>
          </a:xfrm>
          <a:custGeom>
            <a:avLst/>
            <a:gdLst/>
            <a:ahLst/>
            <a:cxnLst/>
            <a:rect l="l" t="t" r="r" b="b"/>
            <a:pathLst>
              <a:path w="692944" h="985838" extrusionOk="0">
                <a:moveTo>
                  <a:pt x="185738" y="985838"/>
                </a:moveTo>
                <a:cubicBezTo>
                  <a:pt x="375047" y="822722"/>
                  <a:pt x="564356" y="659606"/>
                  <a:pt x="628650" y="514350"/>
                </a:cubicBezTo>
                <a:cubicBezTo>
                  <a:pt x="692944" y="369094"/>
                  <a:pt x="676275" y="200025"/>
                  <a:pt x="571500" y="114300"/>
                </a:cubicBezTo>
                <a:cubicBezTo>
                  <a:pt x="466725" y="285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 descr="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1790700"/>
            <a:ext cx="29146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/>
          <p:nvPr/>
        </p:nvSpPr>
        <p:spPr>
          <a:xfrm>
            <a:off x="4149725" y="4373563"/>
            <a:ext cx="396875" cy="531812"/>
          </a:xfrm>
          <a:custGeom>
            <a:avLst/>
            <a:gdLst/>
            <a:ahLst/>
            <a:cxnLst/>
            <a:rect l="l" t="t" r="r" b="b"/>
            <a:pathLst>
              <a:path w="397475" h="531340" extrusionOk="0">
                <a:moveTo>
                  <a:pt x="397475" y="0"/>
                </a:moveTo>
                <a:cubicBezTo>
                  <a:pt x="262580" y="5148"/>
                  <a:pt x="127686" y="10297"/>
                  <a:pt x="63843" y="98854"/>
                </a:cubicBezTo>
                <a:cubicBezTo>
                  <a:pt x="0" y="187411"/>
                  <a:pt x="7208" y="359375"/>
                  <a:pt x="14416" y="53134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1" descr="6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5550" y="1774825"/>
            <a:ext cx="2909888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/>
          <p:nvPr/>
        </p:nvSpPr>
        <p:spPr>
          <a:xfrm>
            <a:off x="4186238" y="4973638"/>
            <a:ext cx="1666875" cy="1266825"/>
          </a:xfrm>
          <a:custGeom>
            <a:avLst/>
            <a:gdLst/>
            <a:ahLst/>
            <a:cxnLst/>
            <a:rect l="l" t="t" r="r" b="b"/>
            <a:pathLst>
              <a:path w="1665706" h="1267326" extrusionOk="0">
                <a:moveTo>
                  <a:pt x="1042737" y="1267326"/>
                </a:moveTo>
                <a:cubicBezTo>
                  <a:pt x="1354221" y="851568"/>
                  <a:pt x="1665706" y="435810"/>
                  <a:pt x="1491916" y="224589"/>
                </a:cubicBezTo>
                <a:cubicBezTo>
                  <a:pt x="1318126" y="13368"/>
                  <a:pt x="659063" y="6684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1" descr="7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13325" y="1793875"/>
            <a:ext cx="2943225" cy="1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碳足跡標籤</a:t>
            </a:r>
            <a:endParaRPr/>
          </a:p>
        </p:txBody>
      </p:sp>
      <p:pic>
        <p:nvPicPr>
          <p:cNvPr id="226" name="Google Shape;22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0548" y="1796255"/>
            <a:ext cx="10344181" cy="3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randomBar dir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1000</Words>
  <Application>Microsoft Office PowerPoint</Application>
  <PresentationFormat>寬螢幕</PresentationFormat>
  <Paragraphs>93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Microsoft JhengHei</vt:lpstr>
      <vt:lpstr>DFKai-SB</vt:lpstr>
      <vt:lpstr>Arial</vt:lpstr>
      <vt:lpstr>Calibri</vt:lpstr>
      <vt:lpstr>Office 主题</vt:lpstr>
      <vt:lpstr>PowerPoint 簡報</vt:lpstr>
      <vt:lpstr>從產地到餐桌-學校午餐蔬菜篇</vt:lpstr>
      <vt:lpstr>從產地到餐桌-學校午餐水產類</vt:lpstr>
      <vt:lpstr>地球正面臨全球暖化危機</vt:lpstr>
      <vt:lpstr>PowerPoint 簡報</vt:lpstr>
      <vt:lpstr>碳排量</vt:lpstr>
      <vt:lpstr>食物里程數</vt:lpstr>
      <vt:lpstr>PowerPoint 簡報</vt:lpstr>
      <vt:lpstr>碳足跡標籤</vt:lpstr>
      <vt:lpstr>食品上的碳足跡</vt:lpstr>
      <vt:lpstr>PowerPoint 簡報</vt:lpstr>
      <vt:lpstr>PowerPoint 簡報</vt:lpstr>
      <vt:lpstr>健康『蔬適圈』</vt:lpstr>
      <vt:lpstr>吃蔬食真的好健康</vt:lpstr>
      <vt:lpstr>多吃蔬食益處多</vt:lpstr>
      <vt:lpstr>想吃肉，怎麼辦??</vt:lpstr>
      <vt:lpstr>肉類選擇順序</vt:lpstr>
      <vt:lpstr>PowerPoint 簡報</vt:lpstr>
      <vt:lpstr>PowerPoint 簡報</vt:lpstr>
      <vt:lpstr>PowerPoint 簡報</vt:lpstr>
      <vt:lpstr>食物浪費後：廚餘廢棄物與溫室氣體排放</vt:lpstr>
      <vt:lpstr>惜食-用餐篇</vt:lpstr>
      <vt:lpstr>惜食-採買篇</vt:lpstr>
      <vt:lpstr>我還可以這樣做…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优品PPT</dc:creator>
  <cp:lastModifiedBy>學務處幹事</cp:lastModifiedBy>
  <cp:revision>6</cp:revision>
  <dcterms:created xsi:type="dcterms:W3CDTF">2019-10-17T09:10:34Z</dcterms:created>
  <dcterms:modified xsi:type="dcterms:W3CDTF">2024-12-12T06:59:01Z</dcterms:modified>
</cp:coreProperties>
</file>